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80" r:id="rId21"/>
    <p:sldId id="275" r:id="rId22"/>
    <p:sldId id="276" r:id="rId23"/>
    <p:sldId id="277" r:id="rId24"/>
    <p:sldId id="278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FF038-58A5-47DE-9D81-6B2135B8A090}" type="datetimeFigureOut">
              <a:rPr lang="nl-NL" smtClean="0"/>
              <a:pPr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0313-EDBC-42C2-91AB-7CAA851576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olens.nl/site/dbase/molen.php?v=1&amp;gemeente=menterwolde&amp;mid=268&amp;toonoverzicht=1&amp;page=1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olens.nl/site/dbase/molen.php?v=1&amp;gemeente=menterwolde&amp;mid=269&amp;toonoverzicht=1&amp;page=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olens.nl/site/dbase/molen.php?v=1&amp;eigenaar=molenstichting&amp;gemeente=Oldambt&amp;mid=265&amp;toonoverzicht=1&amp;page=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olens.nl/site/dbase/molen.php?v=1&amp;eigenaar=molenstichting&amp;gemeente=Oldambt&amp;mid=266&amp;toonoverzicht=1&amp;page=1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olens.nl/site/dbase/molen.php?v=1&amp;eigenaar=molenstichting&amp;gemeente=Oldambt&amp;mid=1105&amp;toonoverzicht=1&amp;page=1" TargetMode="External"/><Relationship Id="rId2" Type="http://schemas.openxmlformats.org/officeDocument/2006/relationships/hyperlink" Target="http://www.msmog.n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olens.nl/site/dbase/molen.php?v=1&amp;gemeente=slochteren&amp;mid=249&amp;toonoverzicht=1&amp;page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olens.nl/site/dbase/molen.php?v=1&amp;gemeente=slochteren&amp;mid=249&amp;toonoverzicht=1&amp;page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lens.nl/site/dbase/molen.php?v=1&amp;gemeente=slochteren&amp;mid=279&amp;toonoverzicht=1&amp;page=1" TargetMode="External"/><Relationship Id="rId2" Type="http://schemas.openxmlformats.org/officeDocument/2006/relationships/hyperlink" Target="mailto:secretaris@msmog.n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olens.nl/site/dbase/molen.php?v=1&amp;gemeente=slochteren&amp;mid=283&amp;toonoverzicht=1&amp;page=1" TargetMode="External"/><Relationship Id="rId2" Type="http://schemas.openxmlformats.org/officeDocument/2006/relationships/hyperlink" Target="mailto:secretaris@msmog.n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olens.nl/site/dbase/molen.php?v=1&amp;gemeente=slochteren&amp;mid=284&amp;toonoverzicht=1&amp;page=1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olens.nl/site/dbase/molen.php?v=1&amp;gemeente=slochteren&amp;mid=285&amp;toonoverzicht=1&amp;page=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olens.nl/site/dbase/molen.php?v=1&amp;gemeente=slochteren&amp;mid=1104&amp;toonoverzicht=1&amp;page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welkom</a:t>
            </a:r>
            <a:endParaRPr lang="nl-NL" dirty="0"/>
          </a:p>
        </p:txBody>
      </p:sp>
      <p:pic>
        <p:nvPicPr>
          <p:cNvPr id="1026" name="Picture 2" descr="D:\Bibliotheken\Documents\molenstichting\background.gi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53" y="1556792"/>
            <a:ext cx="8963347" cy="98687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827584" y="4077072"/>
            <a:ext cx="58359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Lid van</a:t>
            </a:r>
          </a:p>
          <a:p>
            <a:r>
              <a:rPr lang="nl-NL" sz="2000" dirty="0" smtClean="0"/>
              <a:t>- Het Groninger molenhuis</a:t>
            </a:r>
          </a:p>
          <a:p>
            <a:pPr>
              <a:buFontTx/>
              <a:buChar char="-"/>
            </a:pPr>
            <a:r>
              <a:rPr lang="nl-NL" sz="2000" dirty="0" smtClean="0"/>
              <a:t>Vereniging de </a:t>
            </a:r>
            <a:r>
              <a:rPr lang="nl-NL" sz="2000" dirty="0" err="1" smtClean="0"/>
              <a:t>Hollandsche</a:t>
            </a:r>
            <a:r>
              <a:rPr lang="nl-NL" sz="2000" dirty="0" smtClean="0"/>
              <a:t> molen</a:t>
            </a:r>
          </a:p>
          <a:p>
            <a:pPr>
              <a:buFontTx/>
              <a:buChar char="-"/>
            </a:pPr>
            <a:r>
              <a:rPr lang="nl-NL" sz="2000" dirty="0" smtClean="0"/>
              <a:t> vereniging monumenten eigenaren</a:t>
            </a:r>
          </a:p>
          <a:p>
            <a:r>
              <a:rPr lang="nl-NL" sz="2000" dirty="0" smtClean="0"/>
              <a:t>Samenwerking met het Gilde van vrijwillige molenaars</a:t>
            </a:r>
          </a:p>
          <a:p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5805264"/>
            <a:ext cx="1512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DE </a:t>
            </a:r>
            <a:r>
              <a:rPr lang="nl-NL" b="1" dirty="0" err="1" smtClean="0"/>
              <a:t>Noordstar</a:t>
            </a:r>
            <a:r>
              <a:rPr lang="nl-NL" b="1" dirty="0" smtClean="0"/>
              <a:t> </a:t>
            </a:r>
          </a:p>
          <a:p>
            <a:r>
              <a:rPr lang="nl-NL" b="1" dirty="0" err="1" smtClean="0"/>
              <a:t>Noordbroek</a:t>
            </a:r>
            <a:endParaRPr lang="nl-NL" b="1" dirty="0" smtClean="0"/>
          </a:p>
          <a:p>
            <a:r>
              <a:rPr lang="nl-NL" b="1" dirty="0" smtClean="0"/>
              <a:t>1849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131840" y="1916832"/>
            <a:ext cx="540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Educatie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Molenmuis      (animatiefilm onderbouw)</a:t>
            </a:r>
          </a:p>
          <a:p>
            <a:r>
              <a:rPr lang="nl-NL" sz="2400" b="1" dirty="0" smtClean="0"/>
              <a:t>Molen leskist  (attributen)</a:t>
            </a:r>
          </a:p>
          <a:p>
            <a:r>
              <a:rPr lang="nl-NL" sz="2400" b="1" dirty="0" smtClean="0"/>
              <a:t>Lesbrieven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Deze worden op school gebracht, daarna </a:t>
            </a:r>
          </a:p>
          <a:p>
            <a:r>
              <a:rPr lang="nl-NL" sz="2400" b="1" dirty="0" smtClean="0"/>
              <a:t>volgt een week later een bezoek aan de molen  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Workshop </a:t>
            </a:r>
            <a:r>
              <a:rPr lang="nl-NL" sz="2400" b="1" dirty="0" err="1" smtClean="0"/>
              <a:t>Overschild</a:t>
            </a:r>
            <a:r>
              <a:rPr lang="nl-NL" sz="2400" b="1" dirty="0" smtClean="0"/>
              <a:t> : van wind naar motor</a:t>
            </a:r>
          </a:p>
          <a:p>
            <a:endParaRPr lang="nl-NL" sz="2400" b="1" dirty="0"/>
          </a:p>
        </p:txBody>
      </p:sp>
      <p:pic>
        <p:nvPicPr>
          <p:cNvPr id="9" name="Afbeelding 8" descr="http://molens.nl/upload/268/Noordbroek_De_Noordstar_foto_Ronald_Bakker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77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5805264"/>
            <a:ext cx="1956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De </a:t>
            </a:r>
            <a:r>
              <a:rPr lang="nl-NL" b="1" dirty="0" err="1" smtClean="0"/>
              <a:t>Noordermolen</a:t>
            </a:r>
            <a:r>
              <a:rPr lang="nl-NL" b="1" dirty="0" smtClean="0"/>
              <a:t> </a:t>
            </a:r>
          </a:p>
          <a:p>
            <a:r>
              <a:rPr lang="nl-NL" b="1" dirty="0" err="1" smtClean="0"/>
              <a:t>Noordbroek</a:t>
            </a:r>
            <a:endParaRPr lang="nl-NL" b="1" dirty="0" smtClean="0"/>
          </a:p>
          <a:p>
            <a:r>
              <a:rPr lang="nl-NL" b="1" dirty="0" smtClean="0"/>
              <a:t>1805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131840" y="1916832"/>
            <a:ext cx="5112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Geocatching</a:t>
            </a:r>
            <a:endParaRPr lang="nl-NL" sz="2400" b="1" dirty="0" smtClean="0"/>
          </a:p>
          <a:p>
            <a:endParaRPr lang="nl-NL" sz="2400" b="1" dirty="0" smtClean="0"/>
          </a:p>
          <a:p>
            <a:r>
              <a:rPr lang="nl-NL" sz="2400" dirty="0" smtClean="0"/>
              <a:t>Bij een aantal van onze molens is inmiddels een cache te vinden, zie ook onze website</a:t>
            </a:r>
            <a:endParaRPr lang="nl-NL" sz="2400" b="1" dirty="0"/>
          </a:p>
        </p:txBody>
      </p:sp>
      <p:pic>
        <p:nvPicPr>
          <p:cNvPr id="8" name="Afbeelding 7" descr="http://molens.nl/upload/269/noordbroeksterhamrik_noordermolen_noot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77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ibliotheken\Documents\molenstichting\background.gi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53" y="1556792"/>
            <a:ext cx="8963347" cy="98687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475656" y="2708920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Financiën</a:t>
            </a:r>
          </a:p>
          <a:p>
            <a:r>
              <a:rPr lang="nl-NL" sz="2400" b="1" dirty="0" smtClean="0"/>
              <a:t> Subsidies zijn niet toereikend</a:t>
            </a:r>
          </a:p>
          <a:p>
            <a:pPr>
              <a:buFontTx/>
              <a:buChar char="-"/>
            </a:pPr>
            <a:r>
              <a:rPr lang="nl-NL" sz="2400" b="1" dirty="0" err="1" smtClean="0"/>
              <a:t>Instandhoudingskosten</a:t>
            </a:r>
            <a:endParaRPr lang="nl-NL" sz="2400" b="1" dirty="0" smtClean="0"/>
          </a:p>
          <a:p>
            <a:pPr>
              <a:buFontTx/>
              <a:buChar char="-"/>
            </a:pPr>
            <a:r>
              <a:rPr lang="nl-NL" sz="2400" b="1" dirty="0" smtClean="0"/>
              <a:t>Organisatiekosten</a:t>
            </a:r>
          </a:p>
          <a:p>
            <a:pPr>
              <a:buFontTx/>
              <a:buChar char="-"/>
            </a:pPr>
            <a:r>
              <a:rPr lang="nl-NL" sz="2400" b="1" dirty="0" smtClean="0"/>
              <a:t>Onderhoud (60% gesubsidieerd)</a:t>
            </a:r>
          </a:p>
          <a:p>
            <a:pPr>
              <a:buFontTx/>
              <a:buChar char="-"/>
            </a:pPr>
            <a:r>
              <a:rPr lang="nl-NL" sz="2400" b="1" dirty="0" smtClean="0"/>
              <a:t>Cursussen, kleding, verzekering</a:t>
            </a:r>
          </a:p>
          <a:p>
            <a:pPr>
              <a:buFontTx/>
              <a:buChar char="-"/>
            </a:pPr>
            <a:endParaRPr lang="nl-NL" sz="2400" b="1" dirty="0" smtClean="0"/>
          </a:p>
          <a:p>
            <a:r>
              <a:rPr lang="nl-NL" sz="2400" b="1" dirty="0" smtClean="0"/>
              <a:t>Een molen kost gemiddeld € 1.000.000,- </a:t>
            </a:r>
          </a:p>
          <a:p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5805264"/>
            <a:ext cx="184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De Dellen </a:t>
            </a:r>
          </a:p>
          <a:p>
            <a:r>
              <a:rPr lang="nl-NL" b="1" dirty="0" smtClean="0"/>
              <a:t>Nieuw </a:t>
            </a:r>
            <a:r>
              <a:rPr lang="nl-NL" b="1" dirty="0" err="1" smtClean="0"/>
              <a:t>Scheemda</a:t>
            </a:r>
            <a:endParaRPr lang="nl-NL" b="1" dirty="0" smtClean="0"/>
          </a:p>
          <a:p>
            <a:r>
              <a:rPr lang="nl-NL" b="1" dirty="0" smtClean="0"/>
              <a:t>1855</a:t>
            </a:r>
            <a:endParaRPr lang="nl-NL" b="1" dirty="0"/>
          </a:p>
        </p:txBody>
      </p:sp>
      <p:pic>
        <p:nvPicPr>
          <p:cNvPr id="9" name="Afbeelding 8" descr="http://molens.nl/upload/265/Nieuw_Scheemda_De_Dellen_foto_Ronald_Bakker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7571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vak 11"/>
          <p:cNvSpPr txBox="1"/>
          <p:nvPr/>
        </p:nvSpPr>
        <p:spPr>
          <a:xfrm>
            <a:off x="3131841" y="1916832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Donateur worden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Helpt u mee om de molens te behouden ?</a:t>
            </a:r>
          </a:p>
          <a:p>
            <a:r>
              <a:rPr lang="nl-NL" sz="2400" b="1" dirty="0" smtClean="0"/>
              <a:t>De molenstichting heeft </a:t>
            </a:r>
            <a:r>
              <a:rPr lang="nl-NL" sz="2400" b="1" dirty="0" err="1" smtClean="0"/>
              <a:t>Anbi</a:t>
            </a:r>
            <a:r>
              <a:rPr lang="nl-NL" sz="2400" b="1" dirty="0" smtClean="0"/>
              <a:t> status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Ook sponsoren zijn van harte welkom.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Help mee om de molen in uw dorp/omgeving te behouden</a:t>
            </a:r>
            <a:endParaRPr lang="nl-NL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5805264"/>
            <a:ext cx="2940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Westerse molen (Zeldenrust)</a:t>
            </a:r>
          </a:p>
          <a:p>
            <a:r>
              <a:rPr lang="nl-NL" b="1" dirty="0" smtClean="0"/>
              <a:t>Nieuw </a:t>
            </a:r>
            <a:r>
              <a:rPr lang="nl-NL" b="1" dirty="0" err="1" smtClean="0"/>
              <a:t>Scheemda</a:t>
            </a:r>
            <a:endParaRPr lang="nl-NL" b="1" dirty="0" smtClean="0"/>
          </a:p>
          <a:p>
            <a:r>
              <a:rPr lang="nl-NL" b="1" dirty="0" smtClean="0"/>
              <a:t>1862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3131840" y="1916832"/>
            <a:ext cx="3617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Bedankt voor uw aandacht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Vragen ?</a:t>
            </a:r>
          </a:p>
          <a:p>
            <a:endParaRPr lang="nl-NL" sz="2400" b="1" dirty="0"/>
          </a:p>
        </p:txBody>
      </p:sp>
      <p:pic>
        <p:nvPicPr>
          <p:cNvPr id="7" name="Afbeelding 6" descr="http://molens.nl/upload/266/Nieuw_Scheemda_Westerse_Molen_foto_Wim_van_Rheen_Voorjaar2011_11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5805264"/>
            <a:ext cx="184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/>
              <a:t>Tjasker</a:t>
            </a:r>
            <a:endParaRPr lang="nl-NL" b="1" dirty="0" smtClean="0"/>
          </a:p>
          <a:p>
            <a:r>
              <a:rPr lang="nl-NL" b="1" dirty="0" smtClean="0"/>
              <a:t>Nieuw </a:t>
            </a:r>
            <a:r>
              <a:rPr lang="nl-NL" b="1" dirty="0" err="1" smtClean="0"/>
              <a:t>Scheemda</a:t>
            </a:r>
            <a:endParaRPr lang="nl-NL" b="1" dirty="0" smtClean="0"/>
          </a:p>
          <a:p>
            <a:r>
              <a:rPr lang="nl-NL" b="1" dirty="0" smtClean="0"/>
              <a:t>1992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3131840" y="1916832"/>
            <a:ext cx="4512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Meer informatie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Website : </a:t>
            </a:r>
            <a:r>
              <a:rPr lang="nl-NL" sz="2400" b="1" dirty="0" err="1" smtClean="0">
                <a:hlinkClick r:id="rId2"/>
              </a:rPr>
              <a:t>www.msmog.nl</a:t>
            </a:r>
            <a:endParaRPr lang="nl-NL" sz="2400" b="1" dirty="0" smtClean="0"/>
          </a:p>
          <a:p>
            <a:r>
              <a:rPr lang="nl-NL" sz="2400" b="1" dirty="0" smtClean="0"/>
              <a:t>Facebook : @</a:t>
            </a:r>
            <a:r>
              <a:rPr lang="nl-NL" sz="2400" b="1" dirty="0" err="1" smtClean="0"/>
              <a:t>MolenStichtingMOG</a:t>
            </a:r>
            <a:endParaRPr lang="nl-NL" sz="2400" b="1" dirty="0" smtClean="0"/>
          </a:p>
          <a:p>
            <a:endParaRPr lang="nl-NL" sz="2400" b="1" dirty="0"/>
          </a:p>
        </p:txBody>
      </p:sp>
      <p:pic>
        <p:nvPicPr>
          <p:cNvPr id="8" name="Afbeelding 7" descr="http://molens.nl/upload/1105/Nieuw_Scheemda_tjasker_foto_Ronald_Bakker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7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 descr="http://molens.nl/upload/249/harkstede_noot_2006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770221"/>
            <a:ext cx="4572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Stel's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Meulen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1851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 Harkstede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Midden-Groningen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8-kantige 	 	         stellingmolen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korenmolen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770221"/>
            <a:ext cx="4572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Entrprise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1880 (2010)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 Kolham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Midden-Groningen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8-kantige 	         	         stellingmolen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nl-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korenmolen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51907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3645024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5364088" y="5733256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770221"/>
            <a:ext cx="4572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Windlust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1859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 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Overschild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Midden-Groningen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8-kantige 	               	         stellingmolen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korenmolen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416"/>
            <a:ext cx="4572000" cy="610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6156176" y="3356992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908720"/>
            <a:ext cx="4572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De Ruiten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1786 (1935)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 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Slochteren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Midden-Groningen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8-kantige grondzeiler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poldermolen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5940152" y="5229200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4564"/>
            <a:ext cx="4575043" cy="686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ibliotheken\Documents\molenstichting\background.gi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53" y="1556792"/>
            <a:ext cx="8963347" cy="98687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475656" y="3284984"/>
            <a:ext cx="5040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MSMOG is een erfgoedstichting voor de instandhouding van de molens in deze regio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Bestuur bestaat uit 6 personen </a:t>
            </a:r>
          </a:p>
          <a:p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908720"/>
            <a:ext cx="4572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De 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Groote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polder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1783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 </a:t>
            </a:r>
            <a:r>
              <a:rPr lang="nl-NL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Slochteren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Midden-Groningen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8-kantige grondzeiler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poldermolen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6084168" y="5157192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48680"/>
            <a:ext cx="4558899" cy="607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908720"/>
            <a:ext cx="4572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Fraeylema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1786 (1974)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Slochteren</a:t>
            </a:r>
            <a:endParaRPr lang="nl-NL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Midden-Groningen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8-kantige grondzeiler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poldermolen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6228184" y="4941168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2656"/>
            <a:ext cx="4612953" cy="61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770221"/>
            <a:ext cx="4572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Noordstar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1849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Noordbroek</a:t>
            </a:r>
            <a:endParaRPr lang="nl-NL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Midden-Groningen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8-kantige 		         stellingmolen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koren en pelmolen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7452320" y="544522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586790" cy="610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1001053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Noordermolen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1805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Noordbroek</a:t>
            </a:r>
            <a:endParaRPr lang="nl-NL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Midden-Groningen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8-kantige grondzeiler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poldermolen</a:t>
            </a: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7956376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6"/>
            <a:ext cx="4571630" cy="68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1001053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Westerse molen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1862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 Nieuw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Scheemda</a:t>
            </a:r>
            <a:endParaRPr lang="nl-NL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Oldambt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8-kantige grondzeiler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poldermolen</a:t>
            </a: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8244408" y="5229200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57763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1001053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De Dellen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1855 (1985)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 Nieuw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Scheemda</a:t>
            </a:r>
            <a:endParaRPr lang="nl-NL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Oldambt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8-kantige grondzeiler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poldermolen</a:t>
            </a: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8604448" y="544522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056"/>
            <a:ext cx="4427984" cy="649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1001053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Bakkers 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Meulentje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1960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Slochteren</a:t>
            </a:r>
            <a:endParaRPr lang="nl-NL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Midden-Groningen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weidemolen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</a:t>
            </a: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6228184" y="4941168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499992" cy="613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862554"/>
            <a:ext cx="457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Paal 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Tjasker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1855 (1985)</a:t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Plaats:           Nieuw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Scheemda</a:t>
            </a:r>
            <a:endParaRPr lang="nl-NL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Provincie:      Groningen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Gemeente:   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Oldambt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Type molen: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Tjasker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poldermolen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         </a:t>
            </a: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860032" y="508518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781425"/>
            <a:ext cx="4619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>
            <a:off x="8604448" y="5445224"/>
            <a:ext cx="288032" cy="47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530290" cy="51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429614" cy="561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635896" y="476672"/>
            <a:ext cx="183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Onze molens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ttp://molens.nl/upload/249/harkstede_noot_2006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7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179512" y="5805264"/>
            <a:ext cx="1339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/>
              <a:t>Stel’s</a:t>
            </a:r>
            <a:r>
              <a:rPr lang="nl-NL" b="1" dirty="0" smtClean="0"/>
              <a:t> molen</a:t>
            </a:r>
          </a:p>
          <a:p>
            <a:r>
              <a:rPr lang="nl-NL" b="1" dirty="0" smtClean="0"/>
              <a:t>Harkstede</a:t>
            </a:r>
          </a:p>
          <a:p>
            <a:r>
              <a:rPr lang="nl-NL" b="1" dirty="0" smtClean="0"/>
              <a:t>1851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131840" y="1916832"/>
            <a:ext cx="381642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Erfgoed</a:t>
            </a:r>
          </a:p>
          <a:p>
            <a:r>
              <a:rPr lang="nl-NL" sz="2400" b="1" dirty="0" smtClean="0"/>
              <a:t>10 molens in beheer</a:t>
            </a:r>
          </a:p>
          <a:p>
            <a:r>
              <a:rPr lang="nl-NL" sz="2400" b="1" dirty="0" smtClean="0"/>
              <a:t>- 6 poldermolens</a:t>
            </a:r>
          </a:p>
          <a:p>
            <a:r>
              <a:rPr lang="nl-NL" sz="2400" b="1" dirty="0" smtClean="0"/>
              <a:t>- 4 korenmolens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Gemiddelde leeftijd 170 jaar</a:t>
            </a:r>
          </a:p>
          <a:p>
            <a:r>
              <a:rPr lang="nl-NL" sz="2400" b="1" dirty="0" smtClean="0"/>
              <a:t>Oudste 234 jaar 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Daarnaast:</a:t>
            </a:r>
          </a:p>
          <a:p>
            <a:r>
              <a:rPr lang="nl-NL" sz="2400" b="1" dirty="0" smtClean="0"/>
              <a:t>- 1 weidemolen</a:t>
            </a:r>
          </a:p>
          <a:p>
            <a:r>
              <a:rPr lang="nl-NL" sz="2400" b="1" dirty="0" smtClean="0"/>
              <a:t>- 1 </a:t>
            </a:r>
            <a:r>
              <a:rPr lang="nl-NL" sz="2400" b="1" dirty="0" err="1" smtClean="0"/>
              <a:t>Tjasker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5805264"/>
            <a:ext cx="1188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/>
              <a:t>Windlust</a:t>
            </a:r>
            <a:endParaRPr lang="nl-NL" b="1" dirty="0" smtClean="0"/>
          </a:p>
          <a:p>
            <a:r>
              <a:rPr lang="nl-NL" b="1" dirty="0" err="1" smtClean="0"/>
              <a:t>Overschild</a:t>
            </a:r>
            <a:endParaRPr lang="nl-NL" b="1" dirty="0" smtClean="0"/>
          </a:p>
          <a:p>
            <a:r>
              <a:rPr lang="nl-NL" b="1" dirty="0" smtClean="0"/>
              <a:t>1859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131840" y="1916832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Molenaars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14 Gediplomeerde molenaars</a:t>
            </a:r>
          </a:p>
          <a:p>
            <a:r>
              <a:rPr lang="nl-NL" sz="2400" b="1" dirty="0" smtClean="0"/>
              <a:t>waaronder 1 </a:t>
            </a:r>
            <a:r>
              <a:rPr lang="nl-NL" sz="2400" b="1" dirty="0" err="1" smtClean="0"/>
              <a:t>amerikaan</a:t>
            </a:r>
            <a:endParaRPr lang="nl-NL" sz="2400" b="1" dirty="0" smtClean="0"/>
          </a:p>
          <a:p>
            <a:endParaRPr lang="nl-NL" sz="2400" b="1" dirty="0" smtClean="0"/>
          </a:p>
          <a:p>
            <a:r>
              <a:rPr lang="nl-NL" sz="2400" b="1" dirty="0" smtClean="0"/>
              <a:t>Dringend behoefte aan meer molenaars</a:t>
            </a:r>
          </a:p>
          <a:p>
            <a:r>
              <a:rPr lang="nl-NL" sz="2400" b="1" dirty="0" smtClean="0"/>
              <a:t>Informatie via </a:t>
            </a:r>
            <a:r>
              <a:rPr lang="nl-NL" sz="2400" b="1" dirty="0" smtClean="0">
                <a:hlinkClick r:id="rId2"/>
              </a:rPr>
              <a:t>secretaris@</a:t>
            </a:r>
            <a:r>
              <a:rPr lang="nl-NL" sz="2400" b="1" dirty="0" err="1" smtClean="0">
                <a:hlinkClick r:id="rId2"/>
              </a:rPr>
              <a:t>msmog.nl</a:t>
            </a:r>
            <a:endParaRPr lang="nl-NL" sz="2400" b="1" dirty="0" smtClean="0"/>
          </a:p>
          <a:p>
            <a:endParaRPr lang="nl-NL" sz="2400" b="1" dirty="0" smtClean="0"/>
          </a:p>
          <a:p>
            <a:r>
              <a:rPr lang="nl-NL" sz="2400" b="1" dirty="0" smtClean="0"/>
              <a:t>Beroep molenaar staat op de lijst van immaterieel cultureel erfgoed</a:t>
            </a:r>
            <a:endParaRPr lang="nl-NL" sz="2400" b="1" dirty="0"/>
          </a:p>
        </p:txBody>
      </p:sp>
      <p:pic>
        <p:nvPicPr>
          <p:cNvPr id="8" name="Afbeelding 7" descr="http://molens.nl/upload/279/Gr_Overschild_Windlust_07_Ronald_Bakker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808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5805264"/>
            <a:ext cx="1201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De Ruiten </a:t>
            </a:r>
          </a:p>
          <a:p>
            <a:r>
              <a:rPr lang="nl-NL" b="1" dirty="0" err="1" smtClean="0"/>
              <a:t>Slochteren</a:t>
            </a:r>
            <a:endParaRPr lang="nl-NL" b="1" dirty="0" smtClean="0"/>
          </a:p>
          <a:p>
            <a:r>
              <a:rPr lang="nl-NL" b="1" dirty="0" smtClean="0"/>
              <a:t>1935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131840" y="1916832"/>
            <a:ext cx="557421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Molengidsen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4 molengidsen welke</a:t>
            </a:r>
          </a:p>
          <a:p>
            <a:pPr>
              <a:buFontTx/>
              <a:buChar char="-"/>
            </a:pPr>
            <a:r>
              <a:rPr lang="nl-NL" sz="2400" b="1" dirty="0" smtClean="0"/>
              <a:t> Rondleidingen verzorgen</a:t>
            </a:r>
          </a:p>
          <a:p>
            <a:pPr>
              <a:buFontTx/>
              <a:buChar char="-"/>
            </a:pPr>
            <a:r>
              <a:rPr lang="nl-NL" sz="2400" b="1" dirty="0" smtClean="0"/>
              <a:t> Activiteiten begeleiden</a:t>
            </a:r>
          </a:p>
          <a:p>
            <a:pPr>
              <a:buFontTx/>
              <a:buChar char="-"/>
            </a:pPr>
            <a:r>
              <a:rPr lang="nl-NL" sz="2400" b="1" dirty="0" smtClean="0"/>
              <a:t> Schoolbezoeken afleggen</a:t>
            </a:r>
          </a:p>
          <a:p>
            <a:pPr>
              <a:buFontTx/>
              <a:buChar char="-"/>
            </a:pPr>
            <a:r>
              <a:rPr lang="nl-NL" sz="2400" b="1" dirty="0" smtClean="0"/>
              <a:t> Assisteren van molenaars</a:t>
            </a:r>
          </a:p>
          <a:p>
            <a:pPr>
              <a:buFontTx/>
              <a:buChar char="-"/>
            </a:pPr>
            <a:endParaRPr lang="nl-NL" sz="2400" b="1" dirty="0" smtClean="0"/>
          </a:p>
          <a:p>
            <a:r>
              <a:rPr lang="nl-NL" sz="2400" b="1" dirty="0" smtClean="0"/>
              <a:t>Dringend behoefte aan meer molengidsen</a:t>
            </a:r>
          </a:p>
          <a:p>
            <a:r>
              <a:rPr lang="nl-NL" sz="2400" b="1" dirty="0" smtClean="0"/>
              <a:t>Informatie via </a:t>
            </a:r>
            <a:r>
              <a:rPr lang="nl-NL" sz="2400" b="1" dirty="0" smtClean="0">
                <a:hlinkClick r:id="rId2"/>
              </a:rPr>
              <a:t>secretaris@</a:t>
            </a:r>
            <a:r>
              <a:rPr lang="nl-NL" sz="2400" b="1" dirty="0" err="1" smtClean="0">
                <a:hlinkClick r:id="rId2"/>
              </a:rPr>
              <a:t>msmog.nl</a:t>
            </a:r>
            <a:endParaRPr lang="nl-NL" sz="2400" b="1" dirty="0" smtClean="0"/>
          </a:p>
          <a:p>
            <a:endParaRPr lang="nl-NL" sz="2400" b="1" dirty="0"/>
          </a:p>
        </p:txBody>
      </p:sp>
      <p:pic>
        <p:nvPicPr>
          <p:cNvPr id="9" name="Afbeelding 8" descr="http://molens.nl/upload/283/Slochteren_De_Ruiten_6_Ronald_Bakker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81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5805264"/>
            <a:ext cx="178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/>
              <a:t>Fraeylamamolen</a:t>
            </a:r>
            <a:endParaRPr lang="nl-NL" b="1" dirty="0" smtClean="0"/>
          </a:p>
          <a:p>
            <a:r>
              <a:rPr lang="nl-NL" b="1" dirty="0" err="1" smtClean="0"/>
              <a:t>Slochteren</a:t>
            </a:r>
            <a:endParaRPr lang="nl-NL" b="1" dirty="0" smtClean="0"/>
          </a:p>
          <a:p>
            <a:r>
              <a:rPr lang="nl-NL" b="1" dirty="0" smtClean="0"/>
              <a:t>1786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131841" y="1916832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Molenvrienden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11 molenvrienden </a:t>
            </a:r>
          </a:p>
          <a:p>
            <a:pPr>
              <a:buFontTx/>
              <a:buChar char="-"/>
            </a:pPr>
            <a:r>
              <a:rPr lang="nl-NL" sz="2400" b="1" dirty="0" smtClean="0"/>
              <a:t> Verrichten hand en spandiensten</a:t>
            </a:r>
          </a:p>
          <a:p>
            <a:pPr>
              <a:buFontTx/>
              <a:buChar char="-"/>
            </a:pPr>
            <a:r>
              <a:rPr lang="nl-NL" sz="2400" b="1" dirty="0" smtClean="0"/>
              <a:t> Stellen specifieke kennis ter beschikking</a:t>
            </a:r>
            <a:endParaRPr lang="nl-NL" sz="2400" b="1" dirty="0"/>
          </a:p>
        </p:txBody>
      </p:sp>
      <p:pic>
        <p:nvPicPr>
          <p:cNvPr id="8" name="Afbeelding 7" descr="http://molens.nl/upload/284/Slochteren_Fraeylemamolen_RBakker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79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5805264"/>
            <a:ext cx="1837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De </a:t>
            </a:r>
            <a:r>
              <a:rPr lang="nl-NL" b="1" dirty="0" err="1" smtClean="0"/>
              <a:t>Groote</a:t>
            </a:r>
            <a:r>
              <a:rPr lang="nl-NL" b="1" dirty="0" smtClean="0"/>
              <a:t> Polder</a:t>
            </a:r>
          </a:p>
          <a:p>
            <a:r>
              <a:rPr lang="nl-NL" b="1" dirty="0" err="1" smtClean="0"/>
              <a:t>Slochteren</a:t>
            </a:r>
            <a:endParaRPr lang="nl-NL" b="1" dirty="0" smtClean="0"/>
          </a:p>
          <a:p>
            <a:r>
              <a:rPr lang="nl-NL" b="1" dirty="0" smtClean="0"/>
              <a:t>1783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131841" y="1916832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Opleiding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MSMOG heeft 2 eigen instructeurs</a:t>
            </a:r>
          </a:p>
          <a:p>
            <a:r>
              <a:rPr lang="nl-NL" sz="2400" b="1" dirty="0" smtClean="0"/>
              <a:t>Opleiding tot molenaar duurt 2 jaar  via Groninger gilde</a:t>
            </a:r>
          </a:p>
          <a:p>
            <a:r>
              <a:rPr lang="nl-NL" sz="2400" b="1" dirty="0" smtClean="0"/>
              <a:t>Daarna landelijk examen afgenomen door Hollandse molen</a:t>
            </a:r>
          </a:p>
          <a:p>
            <a:endParaRPr lang="nl-NL" sz="2400" b="1" dirty="0"/>
          </a:p>
        </p:txBody>
      </p:sp>
      <p:pic>
        <p:nvPicPr>
          <p:cNvPr id="9" name="Afbeelding 8" descr="http://molens.nl/upload/285/slochteren_grotepoldermolen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820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5805264"/>
            <a:ext cx="116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/>
              <a:t>Entreprise</a:t>
            </a:r>
            <a:endParaRPr lang="nl-NL" b="1" dirty="0" smtClean="0"/>
          </a:p>
          <a:p>
            <a:r>
              <a:rPr lang="nl-NL" b="1" dirty="0" smtClean="0"/>
              <a:t>Kolham</a:t>
            </a:r>
          </a:p>
          <a:p>
            <a:r>
              <a:rPr lang="nl-NL" b="1" dirty="0" smtClean="0"/>
              <a:t>1880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131840" y="548680"/>
            <a:ext cx="56886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Ommetjes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Ommetje Westerse molen, </a:t>
            </a:r>
            <a:r>
              <a:rPr lang="nl-NL" sz="2400" b="1" dirty="0" err="1" smtClean="0"/>
              <a:t>Nw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Scheemda</a:t>
            </a:r>
            <a:endParaRPr lang="nl-NL" sz="2400" b="1" dirty="0" smtClean="0"/>
          </a:p>
          <a:p>
            <a:pPr>
              <a:buFontTx/>
              <a:buChar char="-"/>
            </a:pPr>
            <a:r>
              <a:rPr lang="nl-NL" sz="2400" b="1" dirty="0" smtClean="0"/>
              <a:t>molen, fruitboerderij, Herv. Kerk, galerie Waarkunst</a:t>
            </a:r>
          </a:p>
          <a:p>
            <a:pPr>
              <a:buFontTx/>
              <a:buChar char="-"/>
            </a:pPr>
            <a:endParaRPr lang="nl-NL" sz="2400" b="1" dirty="0" smtClean="0"/>
          </a:p>
          <a:p>
            <a:r>
              <a:rPr lang="nl-NL" sz="2400" b="1" dirty="0" smtClean="0"/>
              <a:t>Rondje Harkstede</a:t>
            </a:r>
          </a:p>
          <a:p>
            <a:pPr>
              <a:buFontTx/>
              <a:buChar char="-"/>
            </a:pPr>
            <a:r>
              <a:rPr lang="nl-NL" sz="2400" b="1" dirty="0" smtClean="0"/>
              <a:t>molen, kerk, hertenkamp, dorpsschool</a:t>
            </a:r>
          </a:p>
          <a:p>
            <a:pPr>
              <a:buFontTx/>
              <a:buChar char="-"/>
            </a:pPr>
            <a:endParaRPr lang="nl-NL" sz="2400" b="1" dirty="0" smtClean="0"/>
          </a:p>
          <a:p>
            <a:r>
              <a:rPr lang="nl-NL" sz="2400" b="1" dirty="0" smtClean="0"/>
              <a:t>Ommetje </a:t>
            </a:r>
            <a:r>
              <a:rPr lang="nl-NL" sz="2400" b="1" dirty="0" err="1" smtClean="0"/>
              <a:t>Windlust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Overschild</a:t>
            </a:r>
            <a:endParaRPr lang="nl-NL" sz="2400" b="1" dirty="0" smtClean="0"/>
          </a:p>
          <a:p>
            <a:pPr>
              <a:buFontTx/>
              <a:buChar char="-"/>
            </a:pPr>
            <a:r>
              <a:rPr lang="nl-NL" sz="2400" b="1" dirty="0" smtClean="0"/>
              <a:t>molen, kerk, dorpshuis, bedrijfsbezoek EAZ (molenbouwer)</a:t>
            </a:r>
          </a:p>
          <a:p>
            <a:pPr>
              <a:buFontTx/>
              <a:buChar char="-"/>
            </a:pPr>
            <a:endParaRPr lang="nl-NL" sz="2400" b="1" dirty="0" smtClean="0"/>
          </a:p>
          <a:p>
            <a:r>
              <a:rPr lang="nl-NL" sz="2400" b="1" dirty="0" smtClean="0"/>
              <a:t>In ontwikkeling: Kolham, </a:t>
            </a:r>
            <a:r>
              <a:rPr lang="nl-NL" sz="2400" b="1" dirty="0" err="1" smtClean="0"/>
              <a:t>Noordbroek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Slochteren</a:t>
            </a:r>
            <a:endParaRPr lang="nl-NL" sz="2400" b="1" dirty="0" smtClean="0"/>
          </a:p>
          <a:p>
            <a:r>
              <a:rPr lang="nl-NL" sz="2400" b="1" dirty="0" smtClean="0"/>
              <a:t>Ontwikkelen fietsroutes</a:t>
            </a:r>
            <a:endParaRPr lang="nl-NL" sz="2400" b="1" dirty="0"/>
          </a:p>
        </p:txBody>
      </p:sp>
      <p:pic>
        <p:nvPicPr>
          <p:cNvPr id="8" name="Afbeelding 7" descr="http://molens.nl/upload/1104/Kolham_Enterprise_foto_Ronald_Bakker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691680" cy="481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399</Words>
  <Application>Microsoft Office PowerPoint</Application>
  <PresentationFormat>Diavoorstelling (4:3)</PresentationFormat>
  <Paragraphs>176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Office-thema</vt:lpstr>
      <vt:lpstr>welkom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28</cp:revision>
  <dcterms:created xsi:type="dcterms:W3CDTF">2017-04-24T09:13:02Z</dcterms:created>
  <dcterms:modified xsi:type="dcterms:W3CDTF">2018-03-19T19:04:09Z</dcterms:modified>
</cp:coreProperties>
</file>